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/Relationships>

</file>

<file path=ppt/media/image1.jpeg>
</file>

<file path=ppt/media/image1.png>
</file>

<file path=ppt/media/image1.tif>
</file>

<file path=ppt/media/image10.jpeg>
</file>

<file path=ppt/media/image11.jpeg>
</file>

<file path=ppt/media/image12.jpeg>
</file>

<file path=ppt/media/image2.jpeg>
</file>

<file path=ppt/media/image2.png>
</file>

<file path=ppt/media/image2.tif>
</file>

<file path=ppt/media/image3.jpeg>
</file>

<file path=ppt/media/image3.tif>
</file>

<file path=ppt/media/image4.jpeg>
</file>

<file path=ppt/media/image4.ti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508000" y="659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Shape 14"/>
          <p:cNvSpPr/>
          <p:nvPr/>
        </p:nvSpPr>
        <p:spPr>
          <a:xfrm>
            <a:off x="508000" y="408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" name="Shape 15"/>
          <p:cNvSpPr/>
          <p:nvPr/>
        </p:nvSpPr>
        <p:spPr>
          <a:xfrm flipV="1">
            <a:off x="7994302" y="45262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" name="Shape 16"/>
          <p:cNvSpPr/>
          <p:nvPr>
            <p:ph type="body" sz="quarter" idx="13"/>
          </p:nvPr>
        </p:nvSpPr>
        <p:spPr>
          <a:xfrm>
            <a:off x="508000" y="35052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17" name="Shape 17"/>
          <p:cNvSpPr/>
          <p:nvPr>
            <p:ph type="title"/>
          </p:nvPr>
        </p:nvSpPr>
        <p:spPr>
          <a:xfrm>
            <a:off x="508000" y="414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8" name="Shape 18"/>
          <p:cNvSpPr/>
          <p:nvPr>
            <p:ph type="body" sz="quarter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hape 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body" sz="quarter" idx="13"/>
          </p:nvPr>
        </p:nvSpPr>
        <p:spPr>
          <a:xfrm>
            <a:off x="533400" y="5969000"/>
            <a:ext cx="119380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i="1" sz="30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8" name="Shape 108"/>
          <p:cNvSpPr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9" name="Shape 10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7" name="Shape 11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Shape 27"/>
          <p:cNvSpPr/>
          <p:nvPr/>
        </p:nvSpPr>
        <p:spPr>
          <a:xfrm>
            <a:off x="508000" y="913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8" name="Shape 28"/>
          <p:cNvSpPr/>
          <p:nvPr/>
        </p:nvSpPr>
        <p:spPr>
          <a:xfrm>
            <a:off x="508000" y="662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" name="Shape 29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0" name="Shape 30"/>
          <p:cNvSpPr/>
          <p:nvPr>
            <p:ph type="body" sz="quarter" idx="13"/>
          </p:nvPr>
        </p:nvSpPr>
        <p:spPr>
          <a:xfrm>
            <a:off x="508000" y="60960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31" name="Shape 31"/>
          <p:cNvSpPr/>
          <p:nvPr>
            <p:ph type="pic" idx="14"/>
          </p:nvPr>
        </p:nvSpPr>
        <p:spPr>
          <a:xfrm>
            <a:off x="596900" y="633461"/>
            <a:ext cx="11811000" cy="5207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Shape 32"/>
          <p:cNvSpPr/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33" name="Shape 33"/>
          <p:cNvSpPr/>
          <p:nvPr>
            <p:ph type="body" sz="quarter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Shape 4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508000" y="4876800"/>
            <a:ext cx="56763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0" name="Shape 50"/>
          <p:cNvSpPr/>
          <p:nvPr/>
        </p:nvSpPr>
        <p:spPr>
          <a:xfrm>
            <a:off x="508000" y="2768600"/>
            <a:ext cx="5676316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1" name="Shape 51"/>
          <p:cNvSpPr/>
          <p:nvPr>
            <p:ph type="body" sz="quarter" idx="13"/>
          </p:nvPr>
        </p:nvSpPr>
        <p:spPr>
          <a:xfrm>
            <a:off x="508000" y="2171700"/>
            <a:ext cx="5676900" cy="508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52" name="Shape 52"/>
          <p:cNvSpPr/>
          <p:nvPr>
            <p:ph type="pic" sz="half" idx="14"/>
          </p:nvPr>
        </p:nvSpPr>
        <p:spPr>
          <a:xfrm>
            <a:off x="6818219" y="647699"/>
            <a:ext cx="5588001" cy="8331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hape 6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Shape 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pic" sz="half" idx="13"/>
          </p:nvPr>
        </p:nvSpPr>
        <p:spPr>
          <a:xfrm>
            <a:off x="6819900" y="2654300"/>
            <a:ext cx="5588000" cy="635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Shape 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1" name="Shape 81"/>
          <p:cNvSpPr/>
          <p:nvPr>
            <p:ph type="body" sz="half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body" idx="1"/>
          </p:nvPr>
        </p:nvSpPr>
        <p:spPr>
          <a:xfrm>
            <a:off x="508000" y="1270000"/>
            <a:ext cx="11988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hape 9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pic" sz="quarter" idx="13"/>
          </p:nvPr>
        </p:nvSpPr>
        <p:spPr>
          <a:xfrm>
            <a:off x="6856319" y="4772799"/>
            <a:ext cx="5499101" cy="422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Shape 98"/>
          <p:cNvSpPr/>
          <p:nvPr>
            <p:ph type="pic" sz="quarter" idx="14"/>
          </p:nvPr>
        </p:nvSpPr>
        <p:spPr>
          <a:xfrm>
            <a:off x="6860562" y="609600"/>
            <a:ext cx="5499101" cy="3530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9" name="Shape 99"/>
          <p:cNvSpPr/>
          <p:nvPr>
            <p:ph type="pic" sz="half" idx="15"/>
          </p:nvPr>
        </p:nvSpPr>
        <p:spPr>
          <a:xfrm>
            <a:off x="557119" y="609599"/>
            <a:ext cx="5588001" cy="8394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0" name="Shape 10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08000" y="21717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/>
        </p:nvSpPr>
        <p:spPr>
          <a:xfrm>
            <a:off x="508000" y="6350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Shape 5"/>
          <p:cNvSpPr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/>
          <p:nvPr>
            <p:ph type="sldNum" sz="quarter" idx="2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1pPr>
      <a:lvl2pPr marL="0" marR="0" indent="228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2pPr>
      <a:lvl3pPr marL="0" marR="0" indent="457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3pPr>
      <a:lvl4pPr marL="0" marR="0" indent="685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4pPr>
      <a:lvl5pPr marL="0" marR="0" indent="9144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5pPr>
      <a:lvl6pPr marL="0" marR="0" indent="11430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6pPr>
      <a:lvl7pPr marL="0" marR="0" indent="1371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7pPr>
      <a:lvl8pPr marL="0" marR="0" indent="1600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8pPr>
      <a:lvl9pPr marL="0" marR="0" indent="1828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9398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4097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18796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23495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28194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32893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37592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42291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jpe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6" Type="http://schemas.openxmlformats.org/officeDocument/2006/relationships/image" Target="../media/image1.tif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jpe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jpe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jpe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jpe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jpe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jpe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jpe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jpe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t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Auburn Drumline</a:t>
            </a:r>
          </a:p>
        </p:txBody>
      </p:sp>
      <p:pic>
        <p:nvPicPr>
          <p:cNvPr id="134" name=""/>
          <p:cNvPicPr>
            <a:picLocks noChangeAspect="0"/>
          </p:cNvPicPr>
          <p:nvPr>
            <p:ph type="pic" idx="14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69900" y="544561"/>
            <a:ext cx="12065000" cy="5537201"/>
          </a:xfrm>
          <a:prstGeom prst="rect">
            <a:avLst/>
          </a:prstGeom>
        </p:spPr>
      </p:pic>
      <p:sp>
        <p:nvSpPr>
          <p:cNvPr id="135" name="Shape 135"/>
          <p:cNvSpPr/>
          <p:nvPr>
            <p:ph type="title"/>
          </p:nvPr>
        </p:nvSpPr>
        <p:spPr>
          <a:xfrm>
            <a:off x="508000" y="6680200"/>
            <a:ext cx="12326731" cy="1642759"/>
          </a:xfrm>
          <a:prstGeom prst="rect">
            <a:avLst/>
          </a:prstGeom>
        </p:spPr>
        <p:txBody>
          <a:bodyPr/>
          <a:lstStyle/>
          <a:p>
            <a:pPr algn="ctr" defTabSz="391414">
              <a:spcBef>
                <a:spcPts val="1000"/>
              </a:spcBef>
              <a:defRPr sz="4690"/>
            </a:pPr>
            <a:r>
              <a:t>Statistical Analysis </a:t>
            </a:r>
          </a:p>
          <a:p>
            <a:pPr algn="ctr" defTabSz="391414">
              <a:spcBef>
                <a:spcPts val="1000"/>
              </a:spcBef>
              <a:defRPr sz="4690"/>
            </a:pPr>
            <a:r>
              <a:t>for Marching Band Drum Core Improvement </a:t>
            </a:r>
          </a:p>
        </p:txBody>
      </p:sp>
      <p:sp>
        <p:nvSpPr>
          <p:cNvPr id="136" name="Shape 136"/>
          <p:cNvSpPr/>
          <p:nvPr>
            <p:ph type="body" sz="quarter" idx="1"/>
          </p:nvPr>
        </p:nvSpPr>
        <p:spPr>
          <a:xfrm>
            <a:off x="9151039" y="7924800"/>
            <a:ext cx="4241801" cy="2413000"/>
          </a:xfrm>
          <a:prstGeom prst="rect">
            <a:avLst/>
          </a:prstGeom>
        </p:spPr>
        <p:txBody>
          <a:bodyPr/>
          <a:lstStyle>
            <a:lvl1pPr>
              <a:defRPr b="1" sz="3500"/>
            </a:lvl1pPr>
          </a:lstStyle>
          <a:p>
            <a:pPr/>
            <a:r>
              <a:t>Daniel Willis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4021971" y="4295268"/>
            <a:ext cx="4960857" cy="149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i="1" sz="8400">
                <a:solidFill>
                  <a:srgbClr val="DD202B"/>
                </a:solidFill>
              </a:defRPr>
            </a:lvl1pPr>
          </a:lstStyle>
          <a:p>
            <a:pPr/>
            <a:r>
              <a:t>History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d9.jpe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563" y="150459"/>
            <a:ext cx="13075926" cy="8032076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hape 165"/>
          <p:cNvSpPr/>
          <p:nvPr/>
        </p:nvSpPr>
        <p:spPr>
          <a:xfrm>
            <a:off x="1942060" y="8647896"/>
            <a:ext cx="839323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600"/>
            </a:lvl1pPr>
          </a:lstStyle>
          <a:p>
            <a:pPr/>
            <a:r>
              <a:t>Considered the Father of  Digital Music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/>
        </p:nvSpPr>
        <p:spPr>
          <a:xfrm>
            <a:off x="2422125" y="3429000"/>
            <a:ext cx="8160550" cy="289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i="1" sz="8400">
                <a:solidFill>
                  <a:srgbClr val="DD202B"/>
                </a:solidFill>
              </a:defRPr>
            </a:lvl1pPr>
          </a:lstStyle>
          <a:p>
            <a:pPr/>
            <a:r>
              <a:t>Digital Signal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d11.jpe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79088"/>
            <a:ext cx="13004801" cy="9607948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Shape 170"/>
          <p:cNvSpPr/>
          <p:nvPr/>
        </p:nvSpPr>
        <p:spPr>
          <a:xfrm>
            <a:off x="323010" y="8906884"/>
            <a:ext cx="12487578" cy="704158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d5.jpe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7588"/>
            <a:ext cx="13004801" cy="98687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998.jpe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397" y="200085"/>
            <a:ext cx="11236006" cy="93534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998.jpe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397" y="200085"/>
            <a:ext cx="11236006" cy="935343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hape 177"/>
          <p:cNvSpPr/>
          <p:nvPr/>
        </p:nvSpPr>
        <p:spPr>
          <a:xfrm>
            <a:off x="563161" y="418952"/>
            <a:ext cx="4342310" cy="545571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ic998.jpe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397" y="200085"/>
            <a:ext cx="11236006" cy="9353430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hape 180"/>
          <p:cNvSpPr/>
          <p:nvPr/>
        </p:nvSpPr>
        <p:spPr>
          <a:xfrm>
            <a:off x="1233284" y="4279929"/>
            <a:ext cx="6879630" cy="545571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998.jpe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397" y="200085"/>
            <a:ext cx="11236006" cy="935343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Shape 183"/>
          <p:cNvSpPr/>
          <p:nvPr/>
        </p:nvSpPr>
        <p:spPr>
          <a:xfrm>
            <a:off x="1020832" y="5425286"/>
            <a:ext cx="6354096" cy="1802517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d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" y="222250"/>
            <a:ext cx="12903200" cy="9309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d2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94139" y="45719"/>
            <a:ext cx="6585762" cy="46246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d15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75075" y="4534718"/>
            <a:ext cx="7934351" cy="52985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IMG_2920.jpg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86618" y="2698468"/>
            <a:ext cx="3831214" cy="71004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IMG_2922.jpg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123798" y="2849481"/>
            <a:ext cx="3149480" cy="71004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Untitled 2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2292" y="-156562"/>
            <a:ext cx="6375133" cy="31071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d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" y="222250"/>
            <a:ext cx="12903200" cy="9309100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Shape 188"/>
          <p:cNvSpPr/>
          <p:nvPr/>
        </p:nvSpPr>
        <p:spPr>
          <a:xfrm>
            <a:off x="70365" y="6907296"/>
            <a:ext cx="5712938" cy="814570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d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" y="222250"/>
            <a:ext cx="12903200" cy="9309100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Shape 191"/>
          <p:cNvSpPr/>
          <p:nvPr/>
        </p:nvSpPr>
        <p:spPr>
          <a:xfrm>
            <a:off x="70365" y="6907296"/>
            <a:ext cx="5712938" cy="814570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  <p:sp>
        <p:nvSpPr>
          <p:cNvPr id="192" name="Shape 192"/>
          <p:cNvSpPr/>
          <p:nvPr/>
        </p:nvSpPr>
        <p:spPr>
          <a:xfrm>
            <a:off x="265256" y="2802456"/>
            <a:ext cx="5712938" cy="358872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d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" y="222250"/>
            <a:ext cx="12903200" cy="9309100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Shape 195"/>
          <p:cNvSpPr/>
          <p:nvPr/>
        </p:nvSpPr>
        <p:spPr>
          <a:xfrm>
            <a:off x="92995" y="7608831"/>
            <a:ext cx="5712938" cy="1570381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d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" y="222250"/>
            <a:ext cx="12903200" cy="9309100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Shape 198"/>
          <p:cNvSpPr/>
          <p:nvPr/>
        </p:nvSpPr>
        <p:spPr>
          <a:xfrm>
            <a:off x="92995" y="7608831"/>
            <a:ext cx="5712938" cy="1570381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  <p:sp>
        <p:nvSpPr>
          <p:cNvPr id="199" name="Shape 199"/>
          <p:cNvSpPr/>
          <p:nvPr/>
        </p:nvSpPr>
        <p:spPr>
          <a:xfrm>
            <a:off x="92995" y="2802456"/>
            <a:ext cx="5712938" cy="346231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d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" y="222250"/>
            <a:ext cx="12903200" cy="9309100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Shape 202"/>
          <p:cNvSpPr/>
          <p:nvPr/>
        </p:nvSpPr>
        <p:spPr>
          <a:xfrm>
            <a:off x="47735" y="9064057"/>
            <a:ext cx="5712938" cy="607715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d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" y="222250"/>
            <a:ext cx="12903200" cy="9309100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Shape 205"/>
          <p:cNvSpPr/>
          <p:nvPr/>
        </p:nvSpPr>
        <p:spPr>
          <a:xfrm>
            <a:off x="7130976" y="5187316"/>
            <a:ext cx="5712938" cy="4459262"/>
          </a:xfrm>
          <a:prstGeom prst="rect">
            <a:avLst/>
          </a:prstGeom>
          <a:ln w="63500">
            <a:solidFill>
              <a:schemeClr val="accent5">
                <a:hueOff val="-411174"/>
                <a:satOff val="4030"/>
                <a:lumOff val="-298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>
            <a:off x="2422125" y="3429000"/>
            <a:ext cx="8160550" cy="289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i="1" sz="8400">
                <a:solidFill>
                  <a:srgbClr val="DD202B"/>
                </a:solidFill>
              </a:defRPr>
            </a:lvl1pPr>
          </a:lstStyle>
          <a:p>
            <a:pPr/>
            <a:r>
              <a:t>Looking and Temp and Beats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d7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996647"/>
            <a:ext cx="13004801" cy="77603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temp_plots-1-44-baseline.jpeg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411" y="814839"/>
            <a:ext cx="12796975" cy="6181352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Shape 212"/>
          <p:cNvSpPr/>
          <p:nvPr/>
        </p:nvSpPr>
        <p:spPr>
          <a:xfrm>
            <a:off x="9743102" y="7576271"/>
            <a:ext cx="189175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600"/>
            </a:lvl1pPr>
          </a:lstStyle>
          <a:p>
            <a:pPr/>
            <a:r>
              <a:t>Baseline</a:t>
            </a:r>
          </a:p>
        </p:txBody>
      </p:sp>
      <p:sp>
        <p:nvSpPr>
          <p:cNvPr id="213" name="Shape 213"/>
          <p:cNvSpPr/>
          <p:nvPr/>
        </p:nvSpPr>
        <p:spPr>
          <a:xfrm>
            <a:off x="5727637" y="7576271"/>
            <a:ext cx="154952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600"/>
            </a:lvl1pPr>
          </a:lstStyle>
          <a:p>
            <a:pPr/>
            <a:r>
              <a:t>Day 54</a:t>
            </a:r>
          </a:p>
        </p:txBody>
      </p:sp>
      <p:sp>
        <p:nvSpPr>
          <p:cNvPr id="214" name="Shape 214"/>
          <p:cNvSpPr/>
          <p:nvPr/>
        </p:nvSpPr>
        <p:spPr>
          <a:xfrm>
            <a:off x="1352384" y="7576271"/>
            <a:ext cx="132092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600"/>
            </a:lvl1pPr>
          </a:lstStyle>
          <a:p>
            <a:pPr/>
            <a:r>
              <a:t>Day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/>
        </p:nvSpPr>
        <p:spPr>
          <a:xfrm>
            <a:off x="2422125" y="4127500"/>
            <a:ext cx="8160550" cy="149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i="1" sz="8400">
                <a:solidFill>
                  <a:srgbClr val="DD202B"/>
                </a:solidFill>
              </a:defRPr>
            </a:lvl1pPr>
          </a:lstStyle>
          <a:p>
            <a:pPr/>
            <a:r>
              <a:t>Summary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/>
          </p:nvPr>
        </p:nvSpPr>
        <p:spPr>
          <a:xfrm>
            <a:off x="508000" y="495300"/>
            <a:ext cx="11988800" cy="1219200"/>
          </a:xfrm>
          <a:prstGeom prst="rect">
            <a:avLst/>
          </a:prstGeom>
        </p:spPr>
        <p:txBody>
          <a:bodyPr/>
          <a:lstStyle/>
          <a:p>
            <a:pPr/>
            <a:r>
              <a:t>Bio</a:t>
            </a:r>
          </a:p>
        </p:txBody>
      </p:sp>
      <p:sp>
        <p:nvSpPr>
          <p:cNvPr id="145" name="Shape 145"/>
          <p:cNvSpPr/>
          <p:nvPr>
            <p:ph type="body" idx="1"/>
          </p:nvPr>
        </p:nvSpPr>
        <p:spPr>
          <a:xfrm>
            <a:off x="508000" y="2439772"/>
            <a:ext cx="11988800" cy="6096001"/>
          </a:xfrm>
          <a:prstGeom prst="rect">
            <a:avLst/>
          </a:prstGeom>
        </p:spPr>
        <p:txBody>
          <a:bodyPr/>
          <a:lstStyle/>
          <a:p>
            <a:pPr marL="418211" indent="-418211" defTabSz="519937">
              <a:spcBef>
                <a:spcPts val="2100"/>
              </a:spcBef>
              <a:defRPr sz="3204"/>
            </a:pPr>
            <a:r>
              <a:t>15 Year old freshman in High School</a:t>
            </a:r>
          </a:p>
          <a:p>
            <a:pPr marL="418211" indent="-418211" defTabSz="519937">
              <a:spcBef>
                <a:spcPts val="2100"/>
              </a:spcBef>
              <a:defRPr sz="3204"/>
            </a:pPr>
            <a:r>
              <a:t>I’m in the Marching Band and Concert Band</a:t>
            </a:r>
          </a:p>
          <a:p>
            <a:pPr marL="418211" indent="-418211" defTabSz="519937">
              <a:spcBef>
                <a:spcPts val="2100"/>
              </a:spcBef>
              <a:defRPr sz="3204"/>
            </a:pPr>
            <a:r>
              <a:t>Playing drums for 5 years</a:t>
            </a:r>
          </a:p>
          <a:p>
            <a:pPr marL="418211" indent="-418211" defTabSz="519937">
              <a:spcBef>
                <a:spcPts val="2100"/>
              </a:spcBef>
              <a:defRPr sz="3204"/>
            </a:pPr>
            <a:r>
              <a:t>I also play rock N Roll Drums with my father</a:t>
            </a:r>
          </a:p>
          <a:p>
            <a:pPr marL="418211" indent="-418211" defTabSz="519937">
              <a:spcBef>
                <a:spcPts val="2100"/>
              </a:spcBef>
              <a:defRPr sz="3204"/>
            </a:pPr>
            <a:r>
              <a:t>I have been to SCALE 5 times and spoke the past 3 years</a:t>
            </a:r>
          </a:p>
          <a:p>
            <a:pPr marL="418211" indent="-418211" defTabSz="519937">
              <a:spcBef>
                <a:spcPts val="2100"/>
              </a:spcBef>
              <a:defRPr sz="3204"/>
            </a:pPr>
            <a:r>
              <a:t>Professionally speaking since I was 12</a:t>
            </a:r>
          </a:p>
          <a:p>
            <a:pPr marL="418211" indent="-418211" defTabSz="519937">
              <a:spcBef>
                <a:spcPts val="2100"/>
              </a:spcBef>
              <a:defRPr sz="3204"/>
            </a:pPr>
            <a:r>
              <a:t>Spoken at Dockercon, O’Reilly Velocity and multiple Devopsdays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219" name="Shape 2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5201" indent="-465201" defTabSz="578358">
              <a:spcBef>
                <a:spcPts val="2300"/>
              </a:spcBef>
              <a:defRPr sz="3564"/>
            </a:pPr>
            <a:r>
              <a:t>Although the data didn’t show us exactly what we were hoping… it did tell us that we are on the right track.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Next time we are going to record digital practices files as opposed to analog files.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We are going to look for more improved tools (aubio was great but is very new and appear to be a little buggy)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Also Audio as far as we can tell was designed more for music and not drum beats.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Outline</a:t>
            </a:r>
          </a:p>
        </p:txBody>
      </p:sp>
      <p:sp>
        <p:nvSpPr>
          <p:cNvPr id="148" name="Shape 14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5201" indent="-465201" defTabSz="578358">
              <a:spcBef>
                <a:spcPts val="2300"/>
              </a:spcBef>
              <a:defRPr sz="3564"/>
            </a:pPr>
            <a:r>
              <a:t>The Idea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Demonstration (recording a diddle exercise)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Audacity 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History 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Digital Signal Analysis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Statistical Analysis (Improvement)</a:t>
            </a:r>
          </a:p>
          <a:p>
            <a:pPr marL="465201" indent="-465201" defTabSz="578358">
              <a:spcBef>
                <a:spcPts val="2300"/>
              </a:spcBef>
              <a:defRPr sz="3564"/>
            </a:pPr>
            <a:r>
              <a:t>Summary (What I learned)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Idea</a:t>
            </a:r>
          </a:p>
        </p:txBody>
      </p:sp>
      <p:sp>
        <p:nvSpPr>
          <p:cNvPr id="151" name="Shape 1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Record the same diddle sequence over a three month period.</a:t>
            </a:r>
          </a:p>
          <a:p>
            <a:pPr/>
            <a:r>
              <a:t>Use audio tools to extract timings, tempo and beat signals.</a:t>
            </a:r>
          </a:p>
          <a:p>
            <a:pPr/>
            <a:r>
              <a:t>Use statistical tools to look for patterns of improvement over time.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3.tif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1645" y="-53950"/>
            <a:ext cx="13233544" cy="10422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pic99.tif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7721"/>
            <a:ext cx="13004800" cy="98402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s3.tif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1645" y="-53950"/>
            <a:ext cx="13233544" cy="10422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asted-image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2500" r="0" b="1250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0" name="Shape 160"/>
          <p:cNvSpPr/>
          <p:nvPr/>
        </p:nvSpPr>
        <p:spPr>
          <a:xfrm>
            <a:off x="5047887" y="4272638"/>
            <a:ext cx="2909026" cy="149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i="1" sz="8400">
                <a:solidFill>
                  <a:srgbClr val="DD202B"/>
                </a:solidFill>
              </a:defRPr>
            </a:lvl1pPr>
          </a:lstStyle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004141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